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3"/>
    <p:sldId id="257" r:id="rId74"/>
    <p:sldId id="258" r:id="rId75"/>
    <p:sldId id="259" r:id="rId76"/>
    <p:sldId id="260" r:id="rId77"/>
    <p:sldId id="261" r:id="rId78"/>
    <p:sldId id="262" r:id="rId79"/>
    <p:sldId id="263" r:id="rId80"/>
    <p:sldId id="264" r:id="rId81"/>
    <p:sldId id="265" r:id="rId82"/>
    <p:sldId id="266" r:id="rId83"/>
    <p:sldId id="267" r:id="rId8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Berkshire Swash" charset="1" panose="02000505000000020003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Times New Roman" charset="1" panose="02030502070405020303"/>
      <p:regular r:id="rId16"/>
    </p:embeddedFont>
    <p:embeddedFont>
      <p:font typeface="Times New Roman Bold" charset="1" panose="02030802070405020303"/>
      <p:regular r:id="rId17"/>
    </p:embeddedFont>
    <p:embeddedFont>
      <p:font typeface="Times New Roman Italics" charset="1" panose="02030502070405090303"/>
      <p:regular r:id="rId18"/>
    </p:embeddedFont>
    <p:embeddedFont>
      <p:font typeface="Times New Roman Bold Italics" charset="1" panose="02030802070405090303"/>
      <p:regular r:id="rId19"/>
    </p:embeddedFont>
    <p:embeddedFont>
      <p:font typeface="Times New Roman Medium" charset="1" panose="02030502070405020303"/>
      <p:regular r:id="rId20"/>
    </p:embeddedFont>
    <p:embeddedFont>
      <p:font typeface="Times New Roman Medium Italics" charset="1" panose="02030502070405090303"/>
      <p:regular r:id="rId21"/>
    </p:embeddedFont>
    <p:embeddedFont>
      <p:font typeface="Times New Roman Semi-Bold" charset="1" panose="02030702070405020303"/>
      <p:regular r:id="rId22"/>
    </p:embeddedFont>
    <p:embeddedFont>
      <p:font typeface="Times New Roman Semi-Bold Italics" charset="1" panose="02030702070405090303"/>
      <p:regular r:id="rId23"/>
    </p:embeddedFont>
    <p:embeddedFont>
      <p:font typeface="Times New Roman Ultra-Bold" charset="1" panose="02030902070405020303"/>
      <p:regular r:id="rId24"/>
    </p:embeddedFont>
    <p:embeddedFont>
      <p:font typeface="Aileron" charset="1" panose="00000500000000000000"/>
      <p:regular r:id="rId25"/>
    </p:embeddedFont>
    <p:embeddedFont>
      <p:font typeface="Aileron Bold" charset="1" panose="00000800000000000000"/>
      <p:regular r:id="rId26"/>
    </p:embeddedFont>
    <p:embeddedFont>
      <p:font typeface="Aileron Italics" charset="1" panose="00000500000000000000"/>
      <p:regular r:id="rId27"/>
    </p:embeddedFont>
    <p:embeddedFont>
      <p:font typeface="Aileron Bold Italics" charset="1" panose="00000800000000000000"/>
      <p:regular r:id="rId28"/>
    </p:embeddedFont>
    <p:embeddedFont>
      <p:font typeface="Aileron Thin" charset="1" panose="00000300000000000000"/>
      <p:regular r:id="rId29"/>
    </p:embeddedFont>
    <p:embeddedFont>
      <p:font typeface="Aileron Thin Italics" charset="1" panose="00000300000000000000"/>
      <p:regular r:id="rId30"/>
    </p:embeddedFont>
    <p:embeddedFont>
      <p:font typeface="Aileron Light" charset="1" panose="00000400000000000000"/>
      <p:regular r:id="rId31"/>
    </p:embeddedFont>
    <p:embeddedFont>
      <p:font typeface="Aileron Light Italics" charset="1" panose="00000400000000000000"/>
      <p:regular r:id="rId32"/>
    </p:embeddedFont>
    <p:embeddedFont>
      <p:font typeface="Aileron Ultra-Bold" charset="1" panose="00000A00000000000000"/>
      <p:regular r:id="rId33"/>
    </p:embeddedFont>
    <p:embeddedFont>
      <p:font typeface="Aileron Ultra-Bold Italics" charset="1" panose="00000A00000000000000"/>
      <p:regular r:id="rId34"/>
    </p:embeddedFont>
    <p:embeddedFont>
      <p:font typeface="Aileron Heavy" charset="1" panose="00000A00000000000000"/>
      <p:regular r:id="rId35"/>
    </p:embeddedFont>
    <p:embeddedFont>
      <p:font typeface="Aileron Heavy Italics" charset="1" panose="00000A00000000000000"/>
      <p:regular r:id="rId36"/>
    </p:embeddedFont>
    <p:embeddedFont>
      <p:font typeface="Now" charset="1" panose="00000500000000000000"/>
      <p:regular r:id="rId37"/>
    </p:embeddedFont>
    <p:embeddedFont>
      <p:font typeface="Now Bold" charset="1" panose="00000800000000000000"/>
      <p:regular r:id="rId38"/>
    </p:embeddedFont>
    <p:embeddedFont>
      <p:font typeface="Now Thin" charset="1" panose="00000300000000000000"/>
      <p:regular r:id="rId39"/>
    </p:embeddedFont>
    <p:embeddedFont>
      <p:font typeface="Now Light" charset="1" panose="00000400000000000000"/>
      <p:regular r:id="rId40"/>
    </p:embeddedFont>
    <p:embeddedFont>
      <p:font typeface="Now Medium" charset="1" panose="00000600000000000000"/>
      <p:regular r:id="rId41"/>
    </p:embeddedFont>
    <p:embeddedFont>
      <p:font typeface="Now Heavy" charset="1" panose="00000A00000000000000"/>
      <p:regular r:id="rId42"/>
    </p:embeddedFont>
    <p:embeddedFont>
      <p:font typeface="Open Sans" charset="1" panose="00000000000000000000"/>
      <p:regular r:id="rId43"/>
    </p:embeddedFont>
    <p:embeddedFont>
      <p:font typeface="Open Sans Bold" charset="1" panose="00000000000000000000"/>
      <p:regular r:id="rId44"/>
    </p:embeddedFont>
    <p:embeddedFont>
      <p:font typeface="Open Sans Italics" charset="1" panose="00000000000000000000"/>
      <p:regular r:id="rId45"/>
    </p:embeddedFont>
    <p:embeddedFont>
      <p:font typeface="Open Sans Bold Italics" charset="1" panose="00000000000000000000"/>
      <p:regular r:id="rId46"/>
    </p:embeddedFont>
    <p:embeddedFont>
      <p:font typeface="Open Sans Light" charset="1" panose="00000000000000000000"/>
      <p:regular r:id="rId47"/>
    </p:embeddedFont>
    <p:embeddedFont>
      <p:font typeface="Open Sans Light Italics" charset="1" panose="00000000000000000000"/>
      <p:regular r:id="rId48"/>
    </p:embeddedFont>
    <p:embeddedFont>
      <p:font typeface="Open Sans Medium" charset="1" panose="00000000000000000000"/>
      <p:regular r:id="rId49"/>
    </p:embeddedFont>
    <p:embeddedFont>
      <p:font typeface="Open Sans Medium Italics" charset="1" panose="00000000000000000000"/>
      <p:regular r:id="rId50"/>
    </p:embeddedFont>
    <p:embeddedFont>
      <p:font typeface="Open Sans Semi-Bold" charset="1" panose="00000000000000000000"/>
      <p:regular r:id="rId51"/>
    </p:embeddedFont>
    <p:embeddedFont>
      <p:font typeface="Open Sans Semi-Bold Italics" charset="1" panose="00000000000000000000"/>
      <p:regular r:id="rId52"/>
    </p:embeddedFont>
    <p:embeddedFont>
      <p:font typeface="Open Sans Ultra-Bold" charset="1" panose="00000000000000000000"/>
      <p:regular r:id="rId53"/>
    </p:embeddedFont>
    <p:embeddedFont>
      <p:font typeface="Open Sans Ultra-Bold Italics" charset="1" panose="00000000000000000000"/>
      <p:regular r:id="rId54"/>
    </p:embeddedFont>
    <p:embeddedFont>
      <p:font typeface="Arima Madurai" charset="1" panose="00000500000000000000"/>
      <p:regular r:id="rId55"/>
    </p:embeddedFont>
    <p:embeddedFont>
      <p:font typeface="Arima Madurai Bold" charset="1" panose="00000800000000000000"/>
      <p:regular r:id="rId56"/>
    </p:embeddedFont>
    <p:embeddedFont>
      <p:font typeface="Arima Madurai Italics" charset="1" panose="00000500000000000000"/>
      <p:regular r:id="rId57"/>
    </p:embeddedFont>
    <p:embeddedFont>
      <p:font typeface="Arima Madurai Bold Italics" charset="1" panose="00000800000000000000"/>
      <p:regular r:id="rId58"/>
    </p:embeddedFont>
    <p:embeddedFont>
      <p:font typeface="Arima Madurai Thin" charset="1" panose="00000300000000000000"/>
      <p:regular r:id="rId59"/>
    </p:embeddedFont>
    <p:embeddedFont>
      <p:font typeface="Arima Madurai Extra-Light" charset="1" panose="00000300000000000000"/>
      <p:regular r:id="rId60"/>
    </p:embeddedFont>
    <p:embeddedFont>
      <p:font typeface="Arima Madurai Light" charset="1" panose="00000400000000000000"/>
      <p:regular r:id="rId61"/>
    </p:embeddedFont>
    <p:embeddedFont>
      <p:font typeface="Arima Madurai Light Italics" charset="1" panose="00000400000000000000"/>
      <p:regular r:id="rId62"/>
    </p:embeddedFont>
    <p:embeddedFont>
      <p:font typeface="Arima Madurai Medium" charset="1" panose="00000600000000000000"/>
      <p:regular r:id="rId63"/>
    </p:embeddedFont>
    <p:embeddedFont>
      <p:font typeface="Arima Madurai Medium Italics" charset="1" panose="00000600000000000000"/>
      <p:regular r:id="rId64"/>
    </p:embeddedFont>
    <p:embeddedFont>
      <p:font typeface="Arima Madurai Ultra-Bold" charset="1" panose="00000900000000000000"/>
      <p:regular r:id="rId65"/>
    </p:embeddedFont>
    <p:embeddedFont>
      <p:font typeface="Arima Madurai Ultra-Bold Italics" charset="1" panose="00000900000000000000"/>
      <p:regular r:id="rId66"/>
    </p:embeddedFont>
    <p:embeddedFont>
      <p:font typeface="Arima Madurai Heavy" charset="1" panose="00000A00000000000000"/>
      <p:regular r:id="rId67"/>
    </p:embeddedFont>
    <p:embeddedFont>
      <p:font typeface="Arima Madurai Heavy Italics" charset="1" panose="00000A00000000000000"/>
      <p:regular r:id="rId68"/>
    </p:embeddedFont>
    <p:embeddedFont>
      <p:font typeface="Alice" charset="1" panose="00000500000000000000"/>
      <p:regular r:id="rId69"/>
    </p:embeddedFont>
    <p:embeddedFont>
      <p:font typeface="Alice Bold" charset="1" panose="00000500000000000000"/>
      <p:regular r:id="rId70"/>
    </p:embeddedFont>
    <p:embeddedFont>
      <p:font typeface="Alice Italics" charset="1" panose="00000500000000000000"/>
      <p:regular r:id="rId71"/>
    </p:embeddedFont>
    <p:embeddedFont>
      <p:font typeface="Alice Bold Italics" charset="1" panose="0000050000000000000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slides/slide1.xml" Type="http://schemas.openxmlformats.org/officeDocument/2006/relationships/slide"/><Relationship Id="rId74" Target="slides/slide2.xml" Type="http://schemas.openxmlformats.org/officeDocument/2006/relationships/slide"/><Relationship Id="rId75" Target="slides/slide3.xml" Type="http://schemas.openxmlformats.org/officeDocument/2006/relationships/slide"/><Relationship Id="rId76" Target="slides/slide4.xml" Type="http://schemas.openxmlformats.org/officeDocument/2006/relationships/slide"/><Relationship Id="rId77" Target="slides/slide5.xml" Type="http://schemas.openxmlformats.org/officeDocument/2006/relationships/slide"/><Relationship Id="rId78" Target="slides/slide6.xml" Type="http://schemas.openxmlformats.org/officeDocument/2006/relationships/slide"/><Relationship Id="rId79" Target="slides/slide7.xml" Type="http://schemas.openxmlformats.org/officeDocument/2006/relationships/slide"/><Relationship Id="rId8" Target="fonts/font8.fntdata" Type="http://schemas.openxmlformats.org/officeDocument/2006/relationships/font"/><Relationship Id="rId80" Target="slides/slide8.xml" Type="http://schemas.openxmlformats.org/officeDocument/2006/relationships/slide"/><Relationship Id="rId81" Target="slides/slide9.xml" Type="http://schemas.openxmlformats.org/officeDocument/2006/relationships/slide"/><Relationship Id="rId82" Target="slides/slide10.xml" Type="http://schemas.openxmlformats.org/officeDocument/2006/relationships/slide"/><Relationship Id="rId83" Target="slides/slide11.xml" Type="http://schemas.openxmlformats.org/officeDocument/2006/relationships/slide"/><Relationship Id="rId84" Target="slides/slide12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5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865" y="199730"/>
            <a:ext cx="5076825" cy="2609850"/>
          </a:xfrm>
          <a:custGeom>
            <a:avLst/>
            <a:gdLst/>
            <a:ahLst/>
            <a:cxnLst/>
            <a:rect r="r" b="b" t="t" l="l"/>
            <a:pathLst>
              <a:path h="2609850" w="5076825">
                <a:moveTo>
                  <a:pt x="0" y="0"/>
                </a:moveTo>
                <a:lnTo>
                  <a:pt x="5076825" y="0"/>
                </a:lnTo>
                <a:lnTo>
                  <a:pt x="5076825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191" r="0" b="-3865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957697" y="5942009"/>
            <a:ext cx="5897213" cy="184147"/>
            <a:chOff x="0" y="0"/>
            <a:chExt cx="5897220" cy="1841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34493" cy="57150"/>
            </a:xfrm>
            <a:custGeom>
              <a:avLst/>
              <a:gdLst/>
              <a:ahLst/>
              <a:cxnLst/>
              <a:rect r="r" b="b" t="t" l="l"/>
              <a:pathLst>
                <a:path h="57150" w="134493">
                  <a:moveTo>
                    <a:pt x="0" y="0"/>
                  </a:moveTo>
                  <a:lnTo>
                    <a:pt x="134493" y="0"/>
                  </a:lnTo>
                  <a:lnTo>
                    <a:pt x="134493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B81E46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97993" y="63500"/>
              <a:ext cx="5635625" cy="57150"/>
            </a:xfrm>
            <a:custGeom>
              <a:avLst/>
              <a:gdLst/>
              <a:ahLst/>
              <a:cxnLst/>
              <a:rect r="r" b="b" t="t" l="l"/>
              <a:pathLst>
                <a:path h="57150" w="5635625">
                  <a:moveTo>
                    <a:pt x="0" y="0"/>
                  </a:moveTo>
                  <a:lnTo>
                    <a:pt x="0" y="57150"/>
                  </a:lnTo>
                  <a:lnTo>
                    <a:pt x="2832354" y="57150"/>
                  </a:lnTo>
                  <a:lnTo>
                    <a:pt x="2832354" y="0"/>
                  </a:lnTo>
                  <a:close/>
                  <a:moveTo>
                    <a:pt x="2986786" y="0"/>
                  </a:moveTo>
                  <a:lnTo>
                    <a:pt x="2986786" y="57150"/>
                  </a:lnTo>
                  <a:lnTo>
                    <a:pt x="4042283" y="57150"/>
                  </a:lnTo>
                  <a:lnTo>
                    <a:pt x="4042283" y="0"/>
                  </a:lnTo>
                  <a:close/>
                  <a:moveTo>
                    <a:pt x="4196715" y="0"/>
                  </a:moveTo>
                  <a:lnTo>
                    <a:pt x="4196715" y="57150"/>
                  </a:lnTo>
                  <a:lnTo>
                    <a:pt x="4691507" y="57150"/>
                  </a:lnTo>
                  <a:lnTo>
                    <a:pt x="4691507" y="0"/>
                  </a:lnTo>
                  <a:close/>
                  <a:moveTo>
                    <a:pt x="5095240" y="0"/>
                  </a:moveTo>
                  <a:lnTo>
                    <a:pt x="5095240" y="57150"/>
                  </a:lnTo>
                  <a:lnTo>
                    <a:pt x="5132578" y="57150"/>
                  </a:lnTo>
                  <a:lnTo>
                    <a:pt x="5132578" y="0"/>
                  </a:lnTo>
                  <a:close/>
                  <a:moveTo>
                    <a:pt x="5287010" y="0"/>
                  </a:moveTo>
                  <a:lnTo>
                    <a:pt x="5287010" y="57150"/>
                  </a:lnTo>
                  <a:lnTo>
                    <a:pt x="5635625" y="57150"/>
                  </a:lnTo>
                  <a:lnTo>
                    <a:pt x="5635625" y="0"/>
                  </a:lnTo>
                  <a:close/>
                </a:path>
              </a:pathLst>
            </a:custGeom>
            <a:solidFill>
              <a:srgbClr val="B81E4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557402" y="4767262"/>
            <a:ext cx="2697661" cy="57150"/>
            <a:chOff x="0" y="0"/>
            <a:chExt cx="2697658" cy="57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91084" y="0"/>
              <a:ext cx="2406523" cy="57150"/>
            </a:xfrm>
            <a:custGeom>
              <a:avLst/>
              <a:gdLst/>
              <a:ahLst/>
              <a:cxnLst/>
              <a:rect r="r" b="b" t="t" l="l"/>
              <a:pathLst>
                <a:path h="57150" w="2406523">
                  <a:moveTo>
                    <a:pt x="0" y="0"/>
                  </a:moveTo>
                  <a:lnTo>
                    <a:pt x="0" y="57150"/>
                  </a:lnTo>
                  <a:lnTo>
                    <a:pt x="472694" y="57150"/>
                  </a:lnTo>
                  <a:lnTo>
                    <a:pt x="472694" y="0"/>
                  </a:lnTo>
                  <a:close/>
                  <a:moveTo>
                    <a:pt x="876554" y="0"/>
                  </a:moveTo>
                  <a:lnTo>
                    <a:pt x="876554" y="57150"/>
                  </a:lnTo>
                  <a:lnTo>
                    <a:pt x="2406523" y="57150"/>
                  </a:lnTo>
                  <a:lnTo>
                    <a:pt x="2406523" y="0"/>
                  </a:lnTo>
                  <a:close/>
                </a:path>
              </a:pathLst>
            </a:custGeom>
            <a:solidFill>
              <a:srgbClr val="B81E46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479380" y="396316"/>
            <a:ext cx="4532614" cy="2764660"/>
            <a:chOff x="0" y="0"/>
            <a:chExt cx="6043486" cy="36862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3422" cy="3686175"/>
            </a:xfrm>
            <a:custGeom>
              <a:avLst/>
              <a:gdLst/>
              <a:ahLst/>
              <a:cxnLst/>
              <a:rect r="r" b="b" t="t" l="l"/>
              <a:pathLst>
                <a:path h="3686175" w="6043422">
                  <a:moveTo>
                    <a:pt x="0" y="0"/>
                  </a:moveTo>
                  <a:lnTo>
                    <a:pt x="0" y="3686175"/>
                  </a:lnTo>
                  <a:lnTo>
                    <a:pt x="6043422" y="3686175"/>
                  </a:lnTo>
                  <a:lnTo>
                    <a:pt x="6043422" y="778764"/>
                  </a:lnTo>
                  <a:lnTo>
                    <a:pt x="6043422" y="778764"/>
                  </a:lnTo>
                  <a:cubicBezTo>
                    <a:pt x="5989701" y="343662"/>
                    <a:pt x="5392166" y="0"/>
                    <a:pt x="466483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3825" r="-1" b="-23967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813949" y="7578080"/>
            <a:ext cx="5270497" cy="5270497"/>
          </a:xfrm>
          <a:custGeom>
            <a:avLst/>
            <a:gdLst/>
            <a:ahLst/>
            <a:cxnLst/>
            <a:rect r="r" b="b" t="t" l="l"/>
            <a:pathLst>
              <a:path h="5270497" w="5270497">
                <a:moveTo>
                  <a:pt x="0" y="0"/>
                </a:moveTo>
                <a:lnTo>
                  <a:pt x="5270496" y="0"/>
                </a:lnTo>
                <a:lnTo>
                  <a:pt x="5270496" y="5270497"/>
                </a:lnTo>
                <a:lnTo>
                  <a:pt x="0" y="5270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44899" y="7651747"/>
            <a:ext cx="5270497" cy="2698747"/>
          </a:xfrm>
          <a:custGeom>
            <a:avLst/>
            <a:gdLst/>
            <a:ahLst/>
            <a:cxnLst/>
            <a:rect r="r" b="b" t="t" l="l"/>
            <a:pathLst>
              <a:path h="2698747" w="5270497">
                <a:moveTo>
                  <a:pt x="0" y="0"/>
                </a:moveTo>
                <a:lnTo>
                  <a:pt x="5270497" y="0"/>
                </a:lnTo>
                <a:lnTo>
                  <a:pt x="5270497" y="2698747"/>
                </a:lnTo>
                <a:lnTo>
                  <a:pt x="0" y="2698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21191" y="3772262"/>
            <a:ext cx="5770216" cy="234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</a:pPr>
            <a:r>
              <a:rPr lang="en-US" sz="4703">
                <a:solidFill>
                  <a:srgbClr val="B81E46"/>
                </a:solidFill>
                <a:latin typeface="Berkshire Swash"/>
              </a:rPr>
              <a:t>Stage d’été</a:t>
            </a:r>
          </a:p>
          <a:p>
            <a:pPr algn="l">
              <a:lnSpc>
                <a:spcPts val="9749"/>
              </a:lnSpc>
            </a:pPr>
            <a:r>
              <a:rPr lang="en-US" sz="4703">
                <a:solidFill>
                  <a:srgbClr val="B81E46"/>
                </a:solidFill>
                <a:latin typeface="Berkshire Swash"/>
              </a:rPr>
              <a:t> site web vente en ligne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69835" y="7600960"/>
            <a:ext cx="5546179" cy="4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3"/>
              </a:lnSpc>
            </a:pPr>
            <a:r>
              <a:rPr lang="en-US" sz="2838">
                <a:solidFill>
                  <a:srgbClr val="191919"/>
                </a:solidFill>
                <a:latin typeface="Archivo Black"/>
              </a:rPr>
              <a:t>Presentée par : Wided Salhi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88285" y="797538"/>
            <a:ext cx="6752072" cy="151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189">
                <a:solidFill>
                  <a:srgbClr val="191919"/>
                </a:solidFill>
                <a:latin typeface="Open Sans"/>
              </a:rPr>
              <a:t>République Tunisienne </a:t>
            </a:r>
          </a:p>
          <a:p>
            <a:pPr algn="ctr">
              <a:lnSpc>
                <a:spcPts val="2999"/>
              </a:lnSpc>
            </a:pPr>
            <a:r>
              <a:rPr lang="en-US" sz="2189">
                <a:solidFill>
                  <a:srgbClr val="191919"/>
                </a:solidFill>
                <a:latin typeface="Open Sans"/>
              </a:rPr>
              <a:t>Ministère de l’enseignement supérieur et recherche scientifique </a:t>
            </a:r>
          </a:p>
          <a:p>
            <a:pPr algn="ctr">
              <a:lnSpc>
                <a:spcPts val="2999"/>
              </a:lnSpc>
            </a:pPr>
            <a:r>
              <a:rPr lang="en-US" sz="2189">
                <a:solidFill>
                  <a:srgbClr val="191919"/>
                </a:solidFill>
                <a:latin typeface="Open Sans"/>
              </a:rPr>
              <a:t>Université de Gabès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65178" y="2314870"/>
            <a:ext cx="7398544" cy="40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288">
                <a:solidFill>
                  <a:srgbClr val="191919"/>
                </a:solidFill>
                <a:latin typeface="Open Sans Bold"/>
              </a:rPr>
              <a:t>Institut Supérieur d’Informatique et de Multimédia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62312" y="9329033"/>
            <a:ext cx="2402634" cy="65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7"/>
              </a:lnSpc>
            </a:pPr>
            <a:r>
              <a:rPr lang="en-US" sz="3799">
                <a:solidFill>
                  <a:srgbClr val="191919"/>
                </a:solidFill>
                <a:latin typeface="Open Sans Bold"/>
              </a:rPr>
              <a:t>2023/2024</a:t>
            </a:r>
          </a:p>
          <a:p>
            <a:pPr algn="l">
              <a:lnSpc>
                <a:spcPts val="2706"/>
              </a:lnSpc>
            </a:pPr>
            <a:r>
              <a:rPr lang="en-US" sz="1599">
                <a:solidFill>
                  <a:srgbClr val="191919"/>
                </a:solidFill>
                <a:latin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5180" y="3694043"/>
            <a:ext cx="6610350" cy="2895600"/>
          </a:xfrm>
          <a:custGeom>
            <a:avLst/>
            <a:gdLst/>
            <a:ahLst/>
            <a:cxnLst/>
            <a:rect r="r" b="b" t="t" l="l"/>
            <a:pathLst>
              <a:path h="2895600" w="6610350">
                <a:moveTo>
                  <a:pt x="0" y="0"/>
                </a:moveTo>
                <a:lnTo>
                  <a:pt x="6610350" y="0"/>
                </a:lnTo>
                <a:lnTo>
                  <a:pt x="6610350" y="2895600"/>
                </a:lnTo>
                <a:lnTo>
                  <a:pt x="0" y="289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33" r="0" b="-108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577370"/>
            <a:ext cx="7953375" cy="5133975"/>
          </a:xfrm>
          <a:custGeom>
            <a:avLst/>
            <a:gdLst/>
            <a:ahLst/>
            <a:cxnLst/>
            <a:rect r="r" b="b" t="t" l="l"/>
            <a:pathLst>
              <a:path h="5133975" w="7953375">
                <a:moveTo>
                  <a:pt x="0" y="0"/>
                </a:moveTo>
                <a:lnTo>
                  <a:pt x="7953375" y="0"/>
                </a:lnTo>
                <a:lnTo>
                  <a:pt x="7953375" y="5133975"/>
                </a:lnTo>
                <a:lnTo>
                  <a:pt x="0" y="5133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91" r="0" b="-158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37221" y="7139807"/>
            <a:ext cx="5270497" cy="5270497"/>
          </a:xfrm>
          <a:custGeom>
            <a:avLst/>
            <a:gdLst/>
            <a:ahLst/>
            <a:cxnLst/>
            <a:rect r="r" b="b" t="t" l="l"/>
            <a:pathLst>
              <a:path h="5270497" w="5270497">
                <a:moveTo>
                  <a:pt x="0" y="0"/>
                </a:moveTo>
                <a:lnTo>
                  <a:pt x="5270497" y="0"/>
                </a:lnTo>
                <a:lnTo>
                  <a:pt x="5270497" y="5270496"/>
                </a:lnTo>
                <a:lnTo>
                  <a:pt x="0" y="5270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54909" y="7908922"/>
            <a:ext cx="5270497" cy="2698747"/>
          </a:xfrm>
          <a:custGeom>
            <a:avLst/>
            <a:gdLst/>
            <a:ahLst/>
            <a:cxnLst/>
            <a:rect r="r" b="b" t="t" l="l"/>
            <a:pathLst>
              <a:path h="2698747" w="5270497">
                <a:moveTo>
                  <a:pt x="0" y="0"/>
                </a:moveTo>
                <a:lnTo>
                  <a:pt x="5270497" y="0"/>
                </a:lnTo>
                <a:lnTo>
                  <a:pt x="5270497" y="2698747"/>
                </a:lnTo>
                <a:lnTo>
                  <a:pt x="0" y="2698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21177" y="-1479614"/>
            <a:ext cx="4489180" cy="5187429"/>
          </a:xfrm>
          <a:custGeom>
            <a:avLst/>
            <a:gdLst/>
            <a:ahLst/>
            <a:cxnLst/>
            <a:rect r="r" b="b" t="t" l="l"/>
            <a:pathLst>
              <a:path h="5187429" w="4489180">
                <a:moveTo>
                  <a:pt x="0" y="0"/>
                </a:moveTo>
                <a:lnTo>
                  <a:pt x="4489181" y="0"/>
                </a:lnTo>
                <a:lnTo>
                  <a:pt x="4489181" y="5187430"/>
                </a:lnTo>
                <a:lnTo>
                  <a:pt x="0" y="5187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82774" y="64789"/>
            <a:ext cx="5556142" cy="138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2"/>
              </a:lnSpc>
            </a:pPr>
            <a:r>
              <a:rPr lang="en-US" sz="7837">
                <a:solidFill>
                  <a:srgbClr val="000000"/>
                </a:solidFill>
                <a:latin typeface="Open Sans Bold"/>
              </a:rPr>
              <a:t>Realisation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612" y="1683991"/>
            <a:ext cx="7219950" cy="8603009"/>
          </a:xfrm>
          <a:custGeom>
            <a:avLst/>
            <a:gdLst/>
            <a:ahLst/>
            <a:cxnLst/>
            <a:rect r="r" b="b" t="t" l="l"/>
            <a:pathLst>
              <a:path h="8603009" w="7219950">
                <a:moveTo>
                  <a:pt x="0" y="0"/>
                </a:moveTo>
                <a:lnTo>
                  <a:pt x="7219950" y="0"/>
                </a:lnTo>
                <a:lnTo>
                  <a:pt x="7219950" y="8603009"/>
                </a:lnTo>
                <a:lnTo>
                  <a:pt x="0" y="8603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706" t="0" r="-40692" b="-1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28088" y="2161403"/>
            <a:ext cx="2779814" cy="2332501"/>
          </a:xfrm>
          <a:custGeom>
            <a:avLst/>
            <a:gdLst/>
            <a:ahLst/>
            <a:cxnLst/>
            <a:rect r="r" b="b" t="t" l="l"/>
            <a:pathLst>
              <a:path h="2332501" w="2779814">
                <a:moveTo>
                  <a:pt x="0" y="0"/>
                </a:moveTo>
                <a:lnTo>
                  <a:pt x="2779814" y="0"/>
                </a:lnTo>
                <a:lnTo>
                  <a:pt x="2779814" y="2332502"/>
                </a:lnTo>
                <a:lnTo>
                  <a:pt x="0" y="2332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28088" y="5772274"/>
            <a:ext cx="2779814" cy="2332501"/>
          </a:xfrm>
          <a:custGeom>
            <a:avLst/>
            <a:gdLst/>
            <a:ahLst/>
            <a:cxnLst/>
            <a:rect r="r" b="b" t="t" l="l"/>
            <a:pathLst>
              <a:path h="2332501" w="2779814">
                <a:moveTo>
                  <a:pt x="0" y="0"/>
                </a:moveTo>
                <a:lnTo>
                  <a:pt x="2779814" y="0"/>
                </a:lnTo>
                <a:lnTo>
                  <a:pt x="2779814" y="2332501"/>
                </a:lnTo>
                <a:lnTo>
                  <a:pt x="0" y="2332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90697" y="7490670"/>
            <a:ext cx="5397303" cy="2796330"/>
          </a:xfrm>
          <a:custGeom>
            <a:avLst/>
            <a:gdLst/>
            <a:ahLst/>
            <a:cxnLst/>
            <a:rect r="r" b="b" t="t" l="l"/>
            <a:pathLst>
              <a:path h="2796330" w="5397303">
                <a:moveTo>
                  <a:pt x="0" y="0"/>
                </a:moveTo>
                <a:lnTo>
                  <a:pt x="5397303" y="0"/>
                </a:lnTo>
                <a:lnTo>
                  <a:pt x="5397303" y="2796330"/>
                </a:lnTo>
                <a:lnTo>
                  <a:pt x="0" y="279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29340" y="0"/>
            <a:ext cx="5358660" cy="2549347"/>
          </a:xfrm>
          <a:custGeom>
            <a:avLst/>
            <a:gdLst/>
            <a:ahLst/>
            <a:cxnLst/>
            <a:rect r="r" b="b" t="t" l="l"/>
            <a:pathLst>
              <a:path h="2549347" w="5358660">
                <a:moveTo>
                  <a:pt x="0" y="0"/>
                </a:moveTo>
                <a:lnTo>
                  <a:pt x="5358660" y="0"/>
                </a:lnTo>
                <a:lnTo>
                  <a:pt x="5358660" y="2549347"/>
                </a:lnTo>
                <a:lnTo>
                  <a:pt x="0" y="2549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71877" y="3140583"/>
            <a:ext cx="7834360" cy="227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641" spc="258">
                <a:solidFill>
                  <a:srgbClr val="000000"/>
                </a:solidFill>
                <a:latin typeface="DM Sans"/>
              </a:rPr>
              <a:t>Ce travail témoigne non seulement de nos compétences techniques en</a:t>
            </a:r>
          </a:p>
          <a:p>
            <a:pPr algn="l">
              <a:lnSpc>
                <a:spcPts val="3600"/>
              </a:lnSpc>
            </a:pPr>
            <a:r>
              <a:rPr lang="en-US" sz="2641" spc="258">
                <a:solidFill>
                  <a:srgbClr val="000000"/>
                </a:solidFill>
                <a:latin typeface="DM Sans"/>
              </a:rPr>
              <a:t>développement, mais aussi de notre capacité à conceptualiser, analyser et concrétiser un projet dans son ensemble.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5529" y="6148168"/>
            <a:ext cx="1372886" cy="146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7"/>
              </a:lnSpc>
            </a:pPr>
            <a:r>
              <a:rPr lang="en-US" sz="8419" spc="2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66230" y="2621623"/>
            <a:ext cx="1131227" cy="1462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7"/>
              </a:lnSpc>
            </a:pPr>
            <a:r>
              <a:rPr lang="en-US" sz="8419" spc="2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78241" y="6846408"/>
            <a:ext cx="6326438" cy="262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6"/>
              </a:lnSpc>
            </a:pPr>
            <a:r>
              <a:rPr lang="en-US" sz="3007" spc="294">
                <a:solidFill>
                  <a:srgbClr val="000000"/>
                </a:solidFill>
                <a:latin typeface="DM Sans"/>
              </a:rPr>
              <a:t> l'application demeure incomplète, avec la mise en place réussie du paiement en ligne étant une étape cruciale achevée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8241" y="2305412"/>
            <a:ext cx="3846205" cy="68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 spc="125">
                <a:solidFill>
                  <a:srgbClr val="000000"/>
                </a:solidFill>
                <a:latin typeface="Arima Madurai Bold Italics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1243" y="5910424"/>
            <a:ext cx="3601183" cy="61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0"/>
              </a:lnSpc>
            </a:pPr>
            <a:r>
              <a:rPr lang="en-US" sz="3493" spc="111">
                <a:solidFill>
                  <a:srgbClr val="000000"/>
                </a:solidFill>
                <a:latin typeface="Arima Madurai Bold Italics"/>
              </a:rPr>
              <a:t>PERSPECTIVE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0739" y="-17164"/>
            <a:ext cx="14000626" cy="151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34"/>
              </a:lnSpc>
            </a:pPr>
            <a:r>
              <a:rPr lang="en-US" sz="8596">
                <a:solidFill>
                  <a:srgbClr val="000000"/>
                </a:solidFill>
                <a:latin typeface="Open Sans Bold"/>
              </a:rPr>
              <a:t>Conclusion et perspective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7666434" cy="3184836"/>
          </a:xfrm>
          <a:custGeom>
            <a:avLst/>
            <a:gdLst/>
            <a:ahLst/>
            <a:cxnLst/>
            <a:rect r="r" b="b" t="t" l="l"/>
            <a:pathLst>
              <a:path h="3184836" w="7666434">
                <a:moveTo>
                  <a:pt x="0" y="0"/>
                </a:moveTo>
                <a:lnTo>
                  <a:pt x="7666434" y="0"/>
                </a:lnTo>
                <a:lnTo>
                  <a:pt x="7666434" y="3184836"/>
                </a:lnTo>
                <a:lnTo>
                  <a:pt x="0" y="3184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7659" y="5861675"/>
            <a:ext cx="8813835" cy="4488828"/>
          </a:xfrm>
          <a:custGeom>
            <a:avLst/>
            <a:gdLst/>
            <a:ahLst/>
            <a:cxnLst/>
            <a:rect r="r" b="b" t="t" l="l"/>
            <a:pathLst>
              <a:path h="4488828" w="8813835">
                <a:moveTo>
                  <a:pt x="0" y="0"/>
                </a:moveTo>
                <a:lnTo>
                  <a:pt x="8813835" y="0"/>
                </a:lnTo>
                <a:lnTo>
                  <a:pt x="8813835" y="4488828"/>
                </a:lnTo>
                <a:lnTo>
                  <a:pt x="0" y="448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80598" y="-66551"/>
            <a:ext cx="4273944" cy="4231748"/>
          </a:xfrm>
          <a:custGeom>
            <a:avLst/>
            <a:gdLst/>
            <a:ahLst/>
            <a:cxnLst/>
            <a:rect r="r" b="b" t="t" l="l"/>
            <a:pathLst>
              <a:path h="4231748" w="4273944">
                <a:moveTo>
                  <a:pt x="0" y="0"/>
                </a:moveTo>
                <a:lnTo>
                  <a:pt x="4273944" y="0"/>
                </a:lnTo>
                <a:lnTo>
                  <a:pt x="4273944" y="4231748"/>
                </a:lnTo>
                <a:lnTo>
                  <a:pt x="0" y="4231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04590" y="4077595"/>
            <a:ext cx="9702089" cy="251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7"/>
              </a:lnSpc>
            </a:pPr>
            <a:r>
              <a:rPr lang="en-US" sz="9534">
                <a:solidFill>
                  <a:srgbClr val="FFBF40"/>
                </a:solidFill>
                <a:latin typeface="Now Heavy"/>
              </a:rPr>
              <a:t>MERCI DE VOTE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39707"/>
            <a:ext cx="737092" cy="2883732"/>
          </a:xfrm>
          <a:custGeom>
            <a:avLst/>
            <a:gdLst/>
            <a:ahLst/>
            <a:cxnLst/>
            <a:rect r="r" b="b" t="t" l="l"/>
            <a:pathLst>
              <a:path h="2883732" w="737092">
                <a:moveTo>
                  <a:pt x="0" y="0"/>
                </a:moveTo>
                <a:lnTo>
                  <a:pt x="737092" y="0"/>
                </a:lnTo>
                <a:lnTo>
                  <a:pt x="737092" y="2883732"/>
                </a:lnTo>
                <a:lnTo>
                  <a:pt x="0" y="288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4623" y="-6403753"/>
            <a:ext cx="16709822" cy="10798835"/>
          </a:xfrm>
          <a:custGeom>
            <a:avLst/>
            <a:gdLst/>
            <a:ahLst/>
            <a:cxnLst/>
            <a:rect r="r" b="b" t="t" l="l"/>
            <a:pathLst>
              <a:path h="10798835" w="16709822">
                <a:moveTo>
                  <a:pt x="0" y="0"/>
                </a:moveTo>
                <a:lnTo>
                  <a:pt x="16709821" y="0"/>
                </a:lnTo>
                <a:lnTo>
                  <a:pt x="16709821" y="10798836"/>
                </a:lnTo>
                <a:lnTo>
                  <a:pt x="0" y="10798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7659" y="5860694"/>
            <a:ext cx="8813835" cy="4489809"/>
          </a:xfrm>
          <a:custGeom>
            <a:avLst/>
            <a:gdLst/>
            <a:ahLst/>
            <a:cxnLst/>
            <a:rect r="r" b="b" t="t" l="l"/>
            <a:pathLst>
              <a:path h="4489809" w="8813835">
                <a:moveTo>
                  <a:pt x="0" y="0"/>
                </a:moveTo>
                <a:lnTo>
                  <a:pt x="8813835" y="0"/>
                </a:lnTo>
                <a:lnTo>
                  <a:pt x="8813835" y="4489809"/>
                </a:lnTo>
                <a:lnTo>
                  <a:pt x="0" y="4489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63563" y="1464554"/>
            <a:ext cx="2640978" cy="1269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65"/>
              </a:lnSpc>
            </a:pPr>
            <a:r>
              <a:rPr lang="en-US" sz="7332" spc="307">
                <a:solidFill>
                  <a:srgbClr val="FFFBFB"/>
                </a:solidFill>
                <a:latin typeface="Now Heavy"/>
              </a:rPr>
              <a:t>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21863" y="2983344"/>
            <a:ext cx="750503" cy="486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74"/>
              </a:lnSpc>
            </a:pPr>
            <a:r>
              <a:rPr lang="en-US" sz="4271">
                <a:solidFill>
                  <a:srgbClr val="2B26AD"/>
                </a:solidFill>
                <a:latin typeface="DM Sans Bold"/>
              </a:rPr>
              <a:t>01 02</a:t>
            </a:r>
          </a:p>
          <a:p>
            <a:pPr algn="l">
              <a:lnSpc>
                <a:spcPts val="7598"/>
              </a:lnSpc>
            </a:pPr>
            <a:r>
              <a:rPr lang="en-US" sz="4271">
                <a:solidFill>
                  <a:srgbClr val="2B26AD"/>
                </a:solidFill>
                <a:latin typeface="DM Sans Bold"/>
              </a:rPr>
              <a:t>03</a:t>
            </a:r>
          </a:p>
          <a:p>
            <a:pPr algn="l">
              <a:lnSpc>
                <a:spcPts val="4954"/>
              </a:lnSpc>
            </a:pPr>
            <a:r>
              <a:rPr lang="en-US" sz="4271">
                <a:solidFill>
                  <a:srgbClr val="2B26AD"/>
                </a:solidFill>
                <a:latin typeface="DM Sans Bold"/>
              </a:rPr>
              <a:t>04</a:t>
            </a:r>
          </a:p>
          <a:p>
            <a:pPr algn="l">
              <a:lnSpc>
                <a:spcPts val="7525"/>
              </a:lnSpc>
            </a:pPr>
            <a:r>
              <a:rPr lang="en-US" sz="4271">
                <a:solidFill>
                  <a:srgbClr val="2B26AD"/>
                </a:solidFill>
                <a:latin typeface="DM Sans Bold"/>
              </a:rPr>
              <a:t>05</a:t>
            </a:r>
          </a:p>
          <a:p>
            <a:pPr algn="l">
              <a:lnSpc>
                <a:spcPts val="5561"/>
              </a:lnSpc>
            </a:pPr>
            <a:r>
              <a:rPr lang="en-US" sz="4271">
                <a:solidFill>
                  <a:srgbClr val="2B26AD"/>
                </a:solidFill>
                <a:latin typeface="DM Sans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7965" y="2962075"/>
            <a:ext cx="6500803" cy="4646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3"/>
              </a:lnSpc>
            </a:pPr>
            <a:r>
              <a:rPr lang="en-US" sz="2523" spc="247">
                <a:solidFill>
                  <a:srgbClr val="231F20"/>
                </a:solidFill>
                <a:latin typeface="Archivo Black"/>
              </a:rPr>
              <a:t>INTRODUCTION</a:t>
            </a:r>
          </a:p>
          <a:p>
            <a:pPr algn="l">
              <a:lnSpc>
                <a:spcPts val="6263"/>
              </a:lnSpc>
            </a:pPr>
            <a:r>
              <a:rPr lang="en-US" sz="2523" spc="247">
                <a:solidFill>
                  <a:srgbClr val="231F20"/>
                </a:solidFill>
                <a:latin typeface="Archivo Black"/>
              </a:rPr>
              <a:t>PROBLÉMATIQUE</a:t>
            </a:r>
          </a:p>
          <a:p>
            <a:pPr algn="l">
              <a:lnSpc>
                <a:spcPts val="6263"/>
              </a:lnSpc>
            </a:pPr>
            <a:r>
              <a:rPr lang="en-US" sz="2523" spc="247">
                <a:solidFill>
                  <a:srgbClr val="231F20"/>
                </a:solidFill>
                <a:latin typeface="Archivo Black"/>
              </a:rPr>
              <a:t>SOLUTION </a:t>
            </a:r>
          </a:p>
          <a:p>
            <a:pPr algn="l">
              <a:lnSpc>
                <a:spcPts val="6263"/>
              </a:lnSpc>
            </a:pPr>
            <a:r>
              <a:rPr lang="en-US" sz="2523" spc="247">
                <a:solidFill>
                  <a:srgbClr val="231F20"/>
                </a:solidFill>
                <a:latin typeface="Archivo Black"/>
              </a:rPr>
              <a:t>ANALYSE ET CONCEPTION</a:t>
            </a:r>
          </a:p>
          <a:p>
            <a:pPr algn="l">
              <a:lnSpc>
                <a:spcPts val="6263"/>
              </a:lnSpc>
            </a:pPr>
            <a:r>
              <a:rPr lang="en-US" sz="2523" spc="247">
                <a:solidFill>
                  <a:srgbClr val="231F20"/>
                </a:solidFill>
                <a:latin typeface="Archivo Black"/>
              </a:rPr>
              <a:t>REALISATION</a:t>
            </a:r>
          </a:p>
          <a:p>
            <a:pPr algn="l">
              <a:lnSpc>
                <a:spcPts val="6263"/>
              </a:lnSpc>
            </a:pPr>
            <a:r>
              <a:rPr lang="en-US" sz="2523" spc="247">
                <a:solidFill>
                  <a:srgbClr val="231F20"/>
                </a:solidFill>
                <a:latin typeface="Archivo Black"/>
              </a:rPr>
              <a:t>CONCLUSION ET PERCPECTIVE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5197" y="-63503"/>
            <a:ext cx="17386297" cy="10413997"/>
            <a:chOff x="0" y="0"/>
            <a:chExt cx="17386300" cy="10414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1092200"/>
              <a:ext cx="15640050" cy="8229600"/>
            </a:xfrm>
            <a:custGeom>
              <a:avLst/>
              <a:gdLst/>
              <a:ahLst/>
              <a:cxnLst/>
              <a:rect r="r" b="b" t="t" l="l"/>
              <a:pathLst>
                <a:path h="8229600" w="15640050">
                  <a:moveTo>
                    <a:pt x="0" y="0"/>
                  </a:moveTo>
                  <a:lnTo>
                    <a:pt x="15640050" y="0"/>
                  </a:lnTo>
                  <a:lnTo>
                    <a:pt x="1564005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084300" y="63500"/>
              <a:ext cx="32385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3238500">
                  <a:moveTo>
                    <a:pt x="0" y="0"/>
                  </a:moveTo>
                  <a:lnTo>
                    <a:pt x="3238500" y="0"/>
                  </a:lnTo>
                  <a:lnTo>
                    <a:pt x="3238500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15750" y="1028700"/>
            <a:ext cx="4953000" cy="8229600"/>
          </a:xfrm>
          <a:custGeom>
            <a:avLst/>
            <a:gdLst/>
            <a:ahLst/>
            <a:cxnLst/>
            <a:rect r="r" b="b" t="t" l="l"/>
            <a:pathLst>
              <a:path h="8229600" w="4953000">
                <a:moveTo>
                  <a:pt x="0" y="0"/>
                </a:moveTo>
                <a:lnTo>
                  <a:pt x="4953000" y="0"/>
                </a:lnTo>
                <a:lnTo>
                  <a:pt x="4953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615" t="0" r="-7461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99738" y="1444085"/>
            <a:ext cx="7937202" cy="172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ileron Heavy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857" y="4262228"/>
            <a:ext cx="7537628" cy="102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0"/>
              </a:lnSpc>
            </a:pPr>
            <a:r>
              <a:rPr lang="en-US" sz="2931">
                <a:solidFill>
                  <a:srgbClr val="000000"/>
                </a:solidFill>
                <a:latin typeface="Open Sans"/>
              </a:rPr>
              <a:t>Notre projet consiste à mettre en place une plateforme Web de vente en ligne.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9406" y="2602516"/>
            <a:ext cx="6769189" cy="5470131"/>
          </a:xfrm>
          <a:custGeom>
            <a:avLst/>
            <a:gdLst/>
            <a:ahLst/>
            <a:cxnLst/>
            <a:rect r="r" b="b" t="t" l="l"/>
            <a:pathLst>
              <a:path h="5470131" w="6769189">
                <a:moveTo>
                  <a:pt x="0" y="0"/>
                </a:moveTo>
                <a:lnTo>
                  <a:pt x="6769188" y="0"/>
                </a:lnTo>
                <a:lnTo>
                  <a:pt x="6769188" y="5470131"/>
                </a:lnTo>
                <a:lnTo>
                  <a:pt x="0" y="5470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6275" y="3753250"/>
            <a:ext cx="3105150" cy="3305175"/>
          </a:xfrm>
          <a:custGeom>
            <a:avLst/>
            <a:gdLst/>
            <a:ahLst/>
            <a:cxnLst/>
            <a:rect r="r" b="b" t="t" l="l"/>
            <a:pathLst>
              <a:path h="3305175" w="3105150">
                <a:moveTo>
                  <a:pt x="0" y="0"/>
                </a:moveTo>
                <a:lnTo>
                  <a:pt x="3105150" y="0"/>
                </a:lnTo>
                <a:lnTo>
                  <a:pt x="3105150" y="3305175"/>
                </a:lnTo>
                <a:lnTo>
                  <a:pt x="0" y="3305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92" r="0" b="-2559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34610" y="6308046"/>
            <a:ext cx="474355" cy="99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>
                <a:solidFill>
                  <a:srgbClr val="2C92D5"/>
                </a:solidFill>
                <a:latin typeface="Aileron Heavy"/>
              </a:rPr>
              <a:t>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60674" y="3156071"/>
            <a:ext cx="222447" cy="99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>
                <a:solidFill>
                  <a:srgbClr val="2C92D5"/>
                </a:solidFill>
                <a:latin typeface="Aileron Ultra-Bold"/>
              </a:rPr>
              <a:t>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81061" y="3203696"/>
            <a:ext cx="669541" cy="99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>
                <a:solidFill>
                  <a:srgbClr val="2C92D5"/>
                </a:solidFill>
                <a:latin typeface="Aileron Ultra-Bold"/>
              </a:rPr>
              <a:t>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82712" y="6298521"/>
            <a:ext cx="466249" cy="99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>
                <a:solidFill>
                  <a:srgbClr val="2C92D5"/>
                </a:solidFill>
                <a:latin typeface="Aileron Ultra-Bold"/>
              </a:rPr>
              <a:t>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18437" y="2971381"/>
            <a:ext cx="3735086" cy="62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8"/>
              </a:lnSpc>
            </a:pPr>
            <a:r>
              <a:rPr lang="en-US" sz="3599" spc="53">
                <a:solidFill>
                  <a:srgbClr val="191919"/>
                </a:solidFill>
                <a:latin typeface="Aileron"/>
              </a:rPr>
              <a:t>Interface Confuse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82575" y="3151632"/>
            <a:ext cx="3664410" cy="93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699" spc="40">
                <a:solidFill>
                  <a:srgbClr val="191919"/>
                </a:solidFill>
                <a:latin typeface="Aileron"/>
              </a:rPr>
              <a:t>Manque d'Informations Claires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7132" y="6632448"/>
            <a:ext cx="4266390" cy="49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spc="43">
                <a:solidFill>
                  <a:srgbClr val="191919"/>
                </a:solidFill>
                <a:latin typeface="Aileron"/>
              </a:rPr>
              <a:t>Problèmes de Navigation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63525" y="6489573"/>
            <a:ext cx="3933530" cy="10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0"/>
              </a:lnSpc>
            </a:pPr>
            <a:r>
              <a:rPr lang="en-US" sz="2899" spc="43">
                <a:solidFill>
                  <a:srgbClr val="191919"/>
                </a:solidFill>
                <a:latin typeface="Aileron"/>
              </a:rPr>
              <a:t>Processus de Paiement Complexes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96170" y="241135"/>
            <a:ext cx="7297150" cy="136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8"/>
              </a:lnSpc>
            </a:pPr>
            <a:r>
              <a:rPr lang="en-US" sz="7727">
                <a:solidFill>
                  <a:srgbClr val="191919"/>
                </a:solidFill>
                <a:latin typeface="Open Sans Bold"/>
              </a:rPr>
              <a:t>Problématique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3238500" cy="10287000"/>
            <a:chOff x="0" y="0"/>
            <a:chExt cx="32385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385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3238500">
                  <a:moveTo>
                    <a:pt x="0" y="0"/>
                  </a:moveTo>
                  <a:lnTo>
                    <a:pt x="3238500" y="0"/>
                  </a:lnTo>
                  <a:lnTo>
                    <a:pt x="3238500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894176" y="2936653"/>
            <a:ext cx="11087052" cy="6256782"/>
            <a:chOff x="0" y="0"/>
            <a:chExt cx="11087049" cy="62567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87100" cy="6256782"/>
            </a:xfrm>
            <a:custGeom>
              <a:avLst/>
              <a:gdLst/>
              <a:ahLst/>
              <a:cxnLst/>
              <a:rect r="r" b="b" t="t" l="l"/>
              <a:pathLst>
                <a:path h="6256782" w="11087100">
                  <a:moveTo>
                    <a:pt x="0" y="0"/>
                  </a:moveTo>
                  <a:lnTo>
                    <a:pt x="0" y="6256782"/>
                  </a:lnTo>
                  <a:lnTo>
                    <a:pt x="11087100" y="6256782"/>
                  </a:lnTo>
                  <a:lnTo>
                    <a:pt x="1108710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19250" y="1028700"/>
            <a:ext cx="4914900" cy="8162925"/>
          </a:xfrm>
          <a:custGeom>
            <a:avLst/>
            <a:gdLst/>
            <a:ahLst/>
            <a:cxnLst/>
            <a:rect r="r" b="b" t="t" l="l"/>
            <a:pathLst>
              <a:path h="8162925" w="4914900">
                <a:moveTo>
                  <a:pt x="0" y="0"/>
                </a:moveTo>
                <a:lnTo>
                  <a:pt x="4914900" y="0"/>
                </a:lnTo>
                <a:lnTo>
                  <a:pt x="4914900" y="8162925"/>
                </a:lnTo>
                <a:lnTo>
                  <a:pt x="0" y="816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420461" y="5349021"/>
            <a:ext cx="152400" cy="152400"/>
            <a:chOff x="0" y="0"/>
            <a:chExt cx="152400" cy="152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420461" y="5939571"/>
            <a:ext cx="152400" cy="152400"/>
            <a:chOff x="0" y="0"/>
            <a:chExt cx="152400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420461" y="6530121"/>
            <a:ext cx="152400" cy="152400"/>
            <a:chOff x="0" y="0"/>
            <a:chExt cx="152400" cy="152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420461" y="7711221"/>
            <a:ext cx="152400" cy="152400"/>
            <a:chOff x="0" y="0"/>
            <a:chExt cx="152400" cy="152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2400" cy="152400"/>
            </a:xfrm>
            <a:custGeom>
              <a:avLst/>
              <a:gdLst/>
              <a:ahLst/>
              <a:cxnLst/>
              <a:rect r="r" b="b" t="t" l="l"/>
              <a:pathLst>
                <a:path h="152400" w="152400">
                  <a:moveTo>
                    <a:pt x="152400" y="76200"/>
                  </a:moveTo>
                  <a:lnTo>
                    <a:pt x="151892" y="86106"/>
                  </a:lnTo>
                  <a:cubicBezTo>
                    <a:pt x="149987" y="95885"/>
                    <a:pt x="148463" y="100711"/>
                    <a:pt x="146558" y="105283"/>
                  </a:cubicBezTo>
                  <a:lnTo>
                    <a:pt x="142240" y="114300"/>
                  </a:lnTo>
                  <a:cubicBezTo>
                    <a:pt x="136652" y="122682"/>
                    <a:pt x="133477" y="126492"/>
                    <a:pt x="129921" y="130048"/>
                  </a:cubicBezTo>
                  <a:lnTo>
                    <a:pt x="122555" y="136779"/>
                  </a:lnTo>
                  <a:cubicBezTo>
                    <a:pt x="114173" y="142367"/>
                    <a:pt x="109855" y="144653"/>
                    <a:pt x="105283" y="146558"/>
                  </a:cubicBezTo>
                  <a:lnTo>
                    <a:pt x="95885" y="149860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106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591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227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655169" y="213217"/>
            <a:ext cx="4179132" cy="142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19"/>
              </a:lnSpc>
            </a:pPr>
            <a:r>
              <a:rPr lang="en-US" sz="8299">
                <a:solidFill>
                  <a:srgbClr val="000000"/>
                </a:solidFill>
                <a:latin typeface="Aileron Bold"/>
              </a:rPr>
              <a:t>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58511" y="3871608"/>
            <a:ext cx="10324071" cy="464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9"/>
              </a:lnSpc>
            </a:pPr>
            <a:r>
              <a:rPr lang="en-US" sz="3357">
                <a:solidFill>
                  <a:srgbClr val="000000"/>
                </a:solidFill>
                <a:latin typeface="Alice"/>
              </a:rPr>
              <a:t>Notre site simplifie les achats en regroupant toutes les offres sur une seule plateforme conviviale avec: </a:t>
            </a:r>
          </a:p>
          <a:p>
            <a:pPr algn="l">
              <a:lnSpc>
                <a:spcPts val="4649"/>
              </a:lnSpc>
            </a:pPr>
            <a:r>
              <a:rPr lang="en-US" sz="3357">
                <a:solidFill>
                  <a:srgbClr val="000000"/>
                </a:solidFill>
                <a:latin typeface="Alice"/>
              </a:rPr>
              <a:t>         </a:t>
            </a:r>
            <a:r>
              <a:rPr lang="en-US" sz="3357">
                <a:solidFill>
                  <a:srgbClr val="000000"/>
                </a:solidFill>
                <a:latin typeface="Alice"/>
              </a:rPr>
              <a:t>Une navigation facile </a:t>
            </a:r>
          </a:p>
          <a:p>
            <a:pPr algn="l">
              <a:lnSpc>
                <a:spcPts val="4649"/>
              </a:lnSpc>
            </a:pPr>
            <a:r>
              <a:rPr lang="en-US" sz="3357">
                <a:solidFill>
                  <a:srgbClr val="000000"/>
                </a:solidFill>
                <a:latin typeface="Alice"/>
              </a:rPr>
              <a:t>         Des informations claires                </a:t>
            </a:r>
          </a:p>
          <a:p>
            <a:pPr algn="l">
              <a:lnSpc>
                <a:spcPts val="4649"/>
              </a:lnSpc>
            </a:pPr>
            <a:r>
              <a:rPr lang="en-US" sz="3357">
                <a:solidFill>
                  <a:srgbClr val="000000"/>
                </a:solidFill>
                <a:latin typeface="Alice"/>
              </a:rPr>
              <a:t>         Aider les clients à prendre des décisions</a:t>
            </a:r>
          </a:p>
          <a:p>
            <a:pPr algn="l">
              <a:lnSpc>
                <a:spcPts val="4649"/>
              </a:lnSpc>
            </a:pPr>
            <a:r>
              <a:rPr lang="en-US" sz="3357">
                <a:solidFill>
                  <a:srgbClr val="000000"/>
                </a:solidFill>
                <a:latin typeface="Alice"/>
              </a:rPr>
              <a:t>    éclairées. </a:t>
            </a:r>
          </a:p>
          <a:p>
            <a:pPr algn="l">
              <a:lnSpc>
                <a:spcPts val="4649"/>
              </a:lnSpc>
            </a:pPr>
            <a:r>
              <a:rPr lang="en-US" sz="3357">
                <a:solidFill>
                  <a:srgbClr val="000000"/>
                </a:solidFill>
                <a:latin typeface="Alice"/>
              </a:rPr>
              <a:t>        Offrant une expérience d'achat fluide et</a:t>
            </a:r>
          </a:p>
          <a:p>
            <a:pPr algn="l">
              <a:lnSpc>
                <a:spcPts val="4649"/>
              </a:lnSpc>
            </a:pPr>
            <a:r>
              <a:rPr lang="en-US" sz="3357">
                <a:solidFill>
                  <a:srgbClr val="000000"/>
                </a:solidFill>
                <a:latin typeface="Alice"/>
              </a:rPr>
              <a:t>  satisfaisante.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0773" y="3272676"/>
            <a:ext cx="14582127" cy="6066968"/>
          </a:xfrm>
          <a:custGeom>
            <a:avLst/>
            <a:gdLst/>
            <a:ahLst/>
            <a:cxnLst/>
            <a:rect r="r" b="b" t="t" l="l"/>
            <a:pathLst>
              <a:path h="6066968" w="14582127">
                <a:moveTo>
                  <a:pt x="0" y="0"/>
                </a:moveTo>
                <a:lnTo>
                  <a:pt x="14582127" y="0"/>
                </a:lnTo>
                <a:lnTo>
                  <a:pt x="14582127" y="6066968"/>
                </a:lnTo>
                <a:lnTo>
                  <a:pt x="0" y="6066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4955" y="3504667"/>
            <a:ext cx="1577226" cy="75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Aileron Bold"/>
              </a:rPr>
              <a:t>Client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22654" y="3550539"/>
            <a:ext cx="3438801" cy="66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Aileron Bold"/>
              </a:rPr>
              <a:t>Administrateur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08700" y="5848636"/>
            <a:ext cx="6124518" cy="198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199" spc="32">
                <a:solidFill>
                  <a:srgbClr val="191919"/>
                </a:solidFill>
                <a:latin typeface="Times New Roman"/>
              </a:rPr>
              <a:t>Authentification</a:t>
            </a:r>
          </a:p>
          <a:p>
            <a:pPr algn="ctr">
              <a:lnSpc>
                <a:spcPts val="3075"/>
              </a:lnSpc>
            </a:pPr>
            <a:r>
              <a:rPr lang="en-US" sz="2199" spc="32">
                <a:solidFill>
                  <a:srgbClr val="191919"/>
                </a:solidFill>
                <a:latin typeface="Times New Roman"/>
              </a:rPr>
              <a:t> Consulter le produit </a:t>
            </a:r>
          </a:p>
          <a:p>
            <a:pPr algn="ctr">
              <a:lnSpc>
                <a:spcPts val="3075"/>
              </a:lnSpc>
            </a:pPr>
            <a:r>
              <a:rPr lang="en-US" sz="2199" spc="32">
                <a:solidFill>
                  <a:srgbClr val="191919"/>
                </a:solidFill>
                <a:latin typeface="Times New Roman"/>
              </a:rPr>
              <a:t>Gestion de profile (modifier, supprimer) </a:t>
            </a:r>
          </a:p>
          <a:p>
            <a:pPr algn="ctr">
              <a:lnSpc>
                <a:spcPts val="3075"/>
              </a:lnSpc>
            </a:pPr>
            <a:r>
              <a:rPr lang="en-US" sz="2199" spc="32">
                <a:solidFill>
                  <a:srgbClr val="191919"/>
                </a:solidFill>
                <a:latin typeface="Times New Roman"/>
              </a:rPr>
              <a:t>Gestion de panier ( ajouter , annuler des produit au panier)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66861" y="5653373"/>
            <a:ext cx="5103533" cy="237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199" spc="32">
                <a:solidFill>
                  <a:srgbClr val="191919"/>
                </a:solidFill>
                <a:latin typeface="Times New Roman"/>
              </a:rPr>
              <a:t>Authentification </a:t>
            </a:r>
          </a:p>
          <a:p>
            <a:pPr algn="ctr">
              <a:lnSpc>
                <a:spcPts val="3075"/>
              </a:lnSpc>
            </a:pPr>
            <a:r>
              <a:rPr lang="en-US" sz="2199" spc="32">
                <a:solidFill>
                  <a:srgbClr val="191919"/>
                </a:solidFill>
                <a:latin typeface="Times New Roman"/>
              </a:rPr>
              <a:t>Consulter le produit </a:t>
            </a:r>
          </a:p>
          <a:p>
            <a:pPr algn="ctr">
              <a:lnSpc>
                <a:spcPts val="3075"/>
              </a:lnSpc>
            </a:pPr>
            <a:r>
              <a:rPr lang="en-US" sz="2199" spc="32">
                <a:solidFill>
                  <a:srgbClr val="191919"/>
                </a:solidFill>
                <a:latin typeface="Times New Roman"/>
              </a:rPr>
              <a:t>Gestion de profile (modifier, supprimer) Ajouter le produit </a:t>
            </a:r>
          </a:p>
          <a:p>
            <a:pPr algn="ctr">
              <a:lnSpc>
                <a:spcPts val="3075"/>
              </a:lnSpc>
            </a:pPr>
            <a:r>
              <a:rPr lang="en-US" sz="2199" spc="32">
                <a:solidFill>
                  <a:srgbClr val="191919"/>
                </a:solidFill>
                <a:latin typeface="Times New Roman"/>
              </a:rPr>
              <a:t>Modifier le produit </a:t>
            </a:r>
          </a:p>
          <a:p>
            <a:pPr algn="ctr">
              <a:lnSpc>
                <a:spcPts val="3075"/>
              </a:lnSpc>
            </a:pPr>
            <a:r>
              <a:rPr lang="en-US" sz="2199" spc="32">
                <a:solidFill>
                  <a:srgbClr val="191919"/>
                </a:solidFill>
                <a:latin typeface="Times New Roman"/>
              </a:rPr>
              <a:t>Supprimer le produit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993" y="1831581"/>
            <a:ext cx="8066408" cy="91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Les besoins fonctionnels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17349" y="-106318"/>
            <a:ext cx="12853045" cy="162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79"/>
              </a:lnSpc>
            </a:pPr>
            <a:r>
              <a:rPr lang="en-US" sz="9199">
                <a:solidFill>
                  <a:srgbClr val="000000"/>
                </a:solidFill>
                <a:latin typeface="Open Sans Bold"/>
              </a:rPr>
              <a:t>Analyse et conception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4042581"/>
            <a:ext cx="1028700" cy="2200275"/>
            <a:chOff x="0" y="0"/>
            <a:chExt cx="1028700" cy="2200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8700" cy="2200275"/>
            </a:xfrm>
            <a:custGeom>
              <a:avLst/>
              <a:gdLst/>
              <a:ahLst/>
              <a:cxnLst/>
              <a:rect r="r" b="b" t="t" l="l"/>
              <a:pathLst>
                <a:path h="2200275" w="1028700">
                  <a:moveTo>
                    <a:pt x="0" y="0"/>
                  </a:moveTo>
                  <a:lnTo>
                    <a:pt x="0" y="2200275"/>
                  </a:lnTo>
                  <a:lnTo>
                    <a:pt x="1028700" y="2200275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36653" y="1345502"/>
            <a:ext cx="1330795" cy="7595997"/>
          </a:xfrm>
          <a:custGeom>
            <a:avLst/>
            <a:gdLst/>
            <a:ahLst/>
            <a:cxnLst/>
            <a:rect r="r" b="b" t="t" l="l"/>
            <a:pathLst>
              <a:path h="7595997" w="1330795">
                <a:moveTo>
                  <a:pt x="0" y="0"/>
                </a:moveTo>
                <a:lnTo>
                  <a:pt x="1330795" y="0"/>
                </a:lnTo>
                <a:lnTo>
                  <a:pt x="1330795" y="7595996"/>
                </a:lnTo>
                <a:lnTo>
                  <a:pt x="0" y="759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42376" y="4048058"/>
            <a:ext cx="5220262" cy="183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4"/>
              </a:lnSpc>
            </a:pPr>
            <a:r>
              <a:rPr lang="en-US" sz="5199">
                <a:solidFill>
                  <a:srgbClr val="191919"/>
                </a:solidFill>
                <a:latin typeface="Open Sans Bold"/>
              </a:rPr>
              <a:t>Les besoins non  fonctionnels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96073" y="7861459"/>
            <a:ext cx="6121241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Portabilité : facile d’utilisation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67498" y="5647239"/>
            <a:ext cx="7088534" cy="120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Fiabilité : Les données doivent être  fiables et la solution doit être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20994" y="1512875"/>
            <a:ext cx="6925513" cy="120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25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Facilite : communication très facile  et disponible tous les moments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38653" y="3935625"/>
            <a:ext cx="6833083" cy="60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 Performance : rapide a répondre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EA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2578" y="629012"/>
            <a:ext cx="11001375" cy="9029700"/>
          </a:xfrm>
          <a:custGeom>
            <a:avLst/>
            <a:gdLst/>
            <a:ahLst/>
            <a:cxnLst/>
            <a:rect r="r" b="b" t="t" l="l"/>
            <a:pathLst>
              <a:path h="9029700" w="11001375">
                <a:moveTo>
                  <a:pt x="0" y="0"/>
                </a:moveTo>
                <a:lnTo>
                  <a:pt x="11001375" y="0"/>
                </a:lnTo>
                <a:lnTo>
                  <a:pt x="11001375" y="9029700"/>
                </a:lnTo>
                <a:lnTo>
                  <a:pt x="0" y="902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3" t="-818" r="-8217" b="-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4284" y="3305527"/>
            <a:ext cx="5182543" cy="183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4"/>
              </a:lnSpc>
            </a:pPr>
            <a:r>
              <a:rPr lang="en-US" sz="5199">
                <a:solidFill>
                  <a:srgbClr val="191919"/>
                </a:solidFill>
                <a:latin typeface="Open Sans Bold"/>
              </a:rPr>
              <a:t>Diagramme de cas d’utilisation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EA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66786" y="1772641"/>
            <a:ext cx="11544300" cy="8105775"/>
          </a:xfrm>
          <a:custGeom>
            <a:avLst/>
            <a:gdLst/>
            <a:ahLst/>
            <a:cxnLst/>
            <a:rect r="r" b="b" t="t" l="l"/>
            <a:pathLst>
              <a:path h="8105775" w="11544300">
                <a:moveTo>
                  <a:pt x="0" y="0"/>
                </a:moveTo>
                <a:lnTo>
                  <a:pt x="11544300" y="0"/>
                </a:lnTo>
                <a:lnTo>
                  <a:pt x="11544300" y="8105775"/>
                </a:lnTo>
                <a:lnTo>
                  <a:pt x="0" y="810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3" t="0" r="-593" b="-105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0642" y="914000"/>
            <a:ext cx="6145787" cy="85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7"/>
              </a:lnSpc>
            </a:pPr>
            <a:r>
              <a:rPr lang="en-US" sz="4905">
                <a:solidFill>
                  <a:srgbClr val="000000"/>
                </a:solidFill>
                <a:latin typeface="Open Sans Bold"/>
              </a:rPr>
              <a:t>digramme de classe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DAF6JyK5J1I</dc:identifier>
  <dcterms:modified xsi:type="dcterms:W3CDTF">2011-08-01T06:04:30Z</dcterms:modified>
  <cp:revision>1</cp:revision>
  <dc:title>stage.pdf</dc:title>
</cp:coreProperties>
</file>